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Dela Gothic One"/>
      <p:regular r:id="rId18"/>
    </p:embeddedFont>
    <p:embeddedFont>
      <p:font typeface="Dela Gothic One"/>
      <p:regular r:id="rId19"/>
    </p:embeddedFont>
    <p:embeddedFont>
      <p:font typeface="DM Sans"/>
      <p:regular r:id="rId20"/>
    </p:embeddedFont>
    <p:embeddedFont>
      <p:font typeface="DM Sans"/>
      <p:regular r:id="rId21"/>
    </p:embeddedFont>
    <p:embeddedFont>
      <p:font typeface="DM Sans"/>
      <p:regular r:id="rId22"/>
    </p:embeddedFont>
    <p:embeddedFont>
      <p:font typeface="DM Sans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2-1.png>
</file>

<file path=ppt/media/image-3-1.png>
</file>

<file path=ppt/media/image-5-1.png>
</file>

<file path=ppt/media/image-7-1.png>
</file>

<file path=ppt/media/image-8-1.png>
</file>

<file path=ppt/media/image-9-1.png>
</file>

<file path=ppt/media/image-9-2.png>
</file>

<file path=ppt/media/image-9-3.svg>
</file>

<file path=ppt/media/image-9-4.png>
</file>

<file path=ppt/media/image-9-5.svg>
</file>

<file path=ppt/media/image-9-6.png>
</file>

<file path=ppt/media/image-9-7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image" Target="../media/image-9-4.png"/><Relationship Id="rId5" Type="http://schemas.openxmlformats.org/officeDocument/2006/relationships/image" Target="../media/image-9-5.svg"/><Relationship Id="rId6" Type="http://schemas.openxmlformats.org/officeDocument/2006/relationships/image" Target="../media/image-9-6.png"/><Relationship Id="rId7" Type="http://schemas.openxmlformats.org/officeDocument/2006/relationships/image" Target="../media/image-9-7.svg"/><Relationship Id="rId8" Type="http://schemas.openxmlformats.org/officeDocument/2006/relationships/slideLayout" Target="../slideLayouts/slideLayout10.xml"/><Relationship Id="rId9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310408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Automated CAPTCHA Recognition using CRNN + CTC Loss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535091"/>
            <a:ext cx="7627382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Supervised Learning Project | TensorFlow Implementation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8309" y="5572482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Course: Machine Learning &amp; Deep Learning | December 2025</a:t>
            </a: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712589"/>
            <a:ext cx="7592616" cy="534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Model Inference &amp; Limitations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758309" y="1653302"/>
            <a:ext cx="2878098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Prediction Pipeline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58309" y="2136338"/>
            <a:ext cx="6358652" cy="780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CTC decode algorithm converts model outputs into predicted character sequences. The system processes input images through the trained CRNN and generates text predictions with high accuracy on clean samples.</a:t>
            </a:r>
            <a:endParaRPr lang="en-US" sz="12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3099197"/>
            <a:ext cx="4705588" cy="423493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21059" y="1653302"/>
            <a:ext cx="3012996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Current Limitations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521059" y="2136338"/>
            <a:ext cx="6358652" cy="5200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Heavy Distortion: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Model struggles with extreme visual noise or complex background patterns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7521059" y="2713196"/>
            <a:ext cx="6358652" cy="5200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Dataset Size: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Training on 50% subsampled data limits maximum achievable accuracy</a:t>
            </a:r>
            <a:endParaRPr lang="en-US" sz="1250" dirty="0"/>
          </a:p>
        </p:txBody>
      </p:sp>
      <p:sp>
        <p:nvSpPr>
          <p:cNvPr id="9" name="Text 6"/>
          <p:cNvSpPr/>
          <p:nvPr/>
        </p:nvSpPr>
        <p:spPr>
          <a:xfrm>
            <a:off x="7521059" y="3290054"/>
            <a:ext cx="6358652" cy="5200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Character Set: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Performance degrades on rare character combinations not well-represented in training set</a:t>
            </a:r>
            <a:endParaRPr lang="en-US" sz="1250" dirty="0"/>
          </a:p>
        </p:txBody>
      </p:sp>
      <p:sp>
        <p:nvSpPr>
          <p:cNvPr id="10" name="Shape 7"/>
          <p:cNvSpPr/>
          <p:nvPr/>
        </p:nvSpPr>
        <p:spPr>
          <a:xfrm>
            <a:off x="7521059" y="3992880"/>
            <a:ext cx="6358652" cy="950476"/>
          </a:xfrm>
          <a:prstGeom prst="roundRect">
            <a:avLst>
              <a:gd name="adj" fmla="val 7180"/>
            </a:avLst>
          </a:prstGeom>
          <a:solidFill>
            <a:srgbClr val="460707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3460" y="4236601"/>
            <a:ext cx="203121" cy="162401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8048982" y="4195882"/>
            <a:ext cx="5668328" cy="5200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These limitations present clear opportunities for future model refinement and enhanced data preprocessing strategies.</a:t>
            </a:r>
            <a:endParaRPr lang="en-US" sz="12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646271"/>
            <a:ext cx="1037927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Conclusion &amp; Future Directions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1792248"/>
            <a:ext cx="4226838" cy="5791081"/>
          </a:xfrm>
          <a:prstGeom prst="roundRect">
            <a:avLst>
              <a:gd name="adj" fmla="val 3461"/>
            </a:avLst>
          </a:prstGeom>
          <a:solidFill>
            <a:srgbClr val="0A0A0A">
              <a:alpha val="95000"/>
            </a:srgbClr>
          </a:solidFill>
          <a:ln w="30480">
            <a:solidFill>
              <a:srgbClr val="8D2424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27829" y="1792248"/>
            <a:ext cx="121920" cy="5791081"/>
          </a:xfrm>
          <a:prstGeom prst="roundRect">
            <a:avLst>
              <a:gd name="adj" fmla="val 74638"/>
            </a:avLst>
          </a:prstGeom>
          <a:solidFill>
            <a:srgbClr val="C91313"/>
          </a:solidFill>
          <a:ln/>
        </p:spPr>
      </p:sp>
      <p:sp>
        <p:nvSpPr>
          <p:cNvPr id="5" name="Text 3"/>
          <p:cNvSpPr/>
          <p:nvPr/>
        </p:nvSpPr>
        <p:spPr>
          <a:xfrm>
            <a:off x="1096804" y="2039303"/>
            <a:ext cx="3641288" cy="8551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Key Achievements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096804" y="3024307"/>
            <a:ext cx="3641288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Successfully implemented end-to-end CAPTCHA recognition system using CRNN architecture with CTC Loss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1096804" y="4486870"/>
            <a:ext cx="3641288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optimizer comparison revealed Adam as optimal choice for sequence recognition tasks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1096804" y="5949434"/>
            <a:ext cx="3641288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Demonstrated viability of alignment-free training approach for variable-length text sequences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5201722" y="1792248"/>
            <a:ext cx="4226838" cy="5791081"/>
          </a:xfrm>
          <a:prstGeom prst="roundRect">
            <a:avLst>
              <a:gd name="adj" fmla="val 3461"/>
            </a:avLst>
          </a:prstGeom>
          <a:solidFill>
            <a:srgbClr val="0A0A0A">
              <a:alpha val="95000"/>
            </a:srgbClr>
          </a:solidFill>
          <a:ln w="30480">
            <a:solidFill>
              <a:srgbClr val="8D2424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171242" y="1792248"/>
            <a:ext cx="121920" cy="5791081"/>
          </a:xfrm>
          <a:prstGeom prst="roundRect">
            <a:avLst>
              <a:gd name="adj" fmla="val 74638"/>
            </a:avLst>
          </a:prstGeom>
          <a:solidFill>
            <a:srgbClr val="C91313"/>
          </a:solidFill>
          <a:ln/>
        </p:spPr>
      </p:sp>
      <p:sp>
        <p:nvSpPr>
          <p:cNvPr id="11" name="Text 9"/>
          <p:cNvSpPr/>
          <p:nvPr/>
        </p:nvSpPr>
        <p:spPr>
          <a:xfrm>
            <a:off x="5540216" y="2039303"/>
            <a:ext cx="3641288" cy="8551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Critical Learnings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5540216" y="3024307"/>
            <a:ext cx="3641288" cy="2773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CTC Loss provides elegant solution for sequence-to-sequence problems without requiring character-level alignment annotations. Custom data generators enable efficient handling of large-scale image datasets within memory constraints.</a:t>
            </a:r>
            <a:endParaRPr lang="en-US" sz="1700" dirty="0"/>
          </a:p>
        </p:txBody>
      </p:sp>
      <p:sp>
        <p:nvSpPr>
          <p:cNvPr id="13" name="Shape 11"/>
          <p:cNvSpPr/>
          <p:nvPr/>
        </p:nvSpPr>
        <p:spPr>
          <a:xfrm>
            <a:off x="9645134" y="1792248"/>
            <a:ext cx="4226957" cy="5791081"/>
          </a:xfrm>
          <a:prstGeom prst="roundRect">
            <a:avLst>
              <a:gd name="adj" fmla="val 3461"/>
            </a:avLst>
          </a:prstGeom>
          <a:solidFill>
            <a:srgbClr val="0A0A0A">
              <a:alpha val="95000"/>
            </a:srgbClr>
          </a:solidFill>
          <a:ln w="30480">
            <a:solidFill>
              <a:srgbClr val="8D2424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9614654" y="1792248"/>
            <a:ext cx="121920" cy="5791081"/>
          </a:xfrm>
          <a:prstGeom prst="roundRect">
            <a:avLst>
              <a:gd name="adj" fmla="val 74638"/>
            </a:avLst>
          </a:prstGeom>
          <a:solidFill>
            <a:srgbClr val="C91313"/>
          </a:solidFill>
          <a:ln/>
        </p:spPr>
      </p:sp>
      <p:sp>
        <p:nvSpPr>
          <p:cNvPr id="15" name="Text 13"/>
          <p:cNvSpPr/>
          <p:nvPr/>
        </p:nvSpPr>
        <p:spPr>
          <a:xfrm>
            <a:off x="9983629" y="2039303"/>
            <a:ext cx="3641408" cy="1282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Future Enhancement Roadmap</a:t>
            </a:r>
            <a:endParaRPr lang="en-US" sz="2650" dirty="0"/>
          </a:p>
        </p:txBody>
      </p:sp>
      <p:sp>
        <p:nvSpPr>
          <p:cNvPr id="16" name="Text 14"/>
          <p:cNvSpPr/>
          <p:nvPr/>
        </p:nvSpPr>
        <p:spPr>
          <a:xfrm>
            <a:off x="9983629" y="3451860"/>
            <a:ext cx="364140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Train on complete dataset without subsampling to maximize accuracy potential</a:t>
            </a:r>
            <a:endParaRPr lang="en-US" sz="1700" dirty="0"/>
          </a:p>
        </p:txBody>
      </p:sp>
      <p:sp>
        <p:nvSpPr>
          <p:cNvPr id="17" name="Text 15"/>
          <p:cNvSpPr/>
          <p:nvPr/>
        </p:nvSpPr>
        <p:spPr>
          <a:xfrm>
            <a:off x="9983629" y="4567714"/>
            <a:ext cx="3641408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 data augmentation (rotation, scaling, noise injection) for improved robustness</a:t>
            </a:r>
            <a:endParaRPr lang="en-US" sz="1700" dirty="0"/>
          </a:p>
        </p:txBody>
      </p:sp>
      <p:sp>
        <p:nvSpPr>
          <p:cNvPr id="18" name="Text 16"/>
          <p:cNvSpPr/>
          <p:nvPr/>
        </p:nvSpPr>
        <p:spPr>
          <a:xfrm>
            <a:off x="9983629" y="6030278"/>
            <a:ext cx="364140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Deploy as REST API for real-time CAPTCHA recognition applications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090142"/>
            <a:ext cx="667107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322677"/>
            <a:ext cx="7656790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CAPTCHAs are designed to prevent automated bot access, but modern machine learning techniques can effectively break simple image-based implementations. Our challenge is to develop an automated system that accurately recognizes distorted text sequences.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4904423"/>
            <a:ext cx="765679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Dataset: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Kaggle CAPTCHA dataset containing approximately 10,000 images with variable-length sequences (maximum 5 characters) drawn from a character set of 30+ alphanumeric symbols.</a:t>
            </a:r>
            <a:endParaRPr lang="en-US" sz="17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1357" y="3371493"/>
            <a:ext cx="4928235" cy="236303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7175" y="1628775"/>
            <a:ext cx="4972050" cy="49720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771525"/>
            <a:ext cx="7627382" cy="1353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Dataset &amp; Preprocessing Pipeline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6244709" y="2434233"/>
            <a:ext cx="205740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ela Gothic One Light" pitchFamily="34" charset="0"/>
                <a:ea typeface="Dela Gothic One Light" pitchFamily="34" charset="-122"/>
                <a:cs typeface="Dela Gothic One Light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244709" y="2761059"/>
            <a:ext cx="3710821" cy="22860"/>
          </a:xfrm>
          <a:prstGeom prst="rect">
            <a:avLst/>
          </a:prstGeom>
          <a:solidFill>
            <a:srgbClr val="C91313"/>
          </a:solidFill>
          <a:ln/>
        </p:spPr>
      </p:sp>
      <p:sp>
        <p:nvSpPr>
          <p:cNvPr id="6" name="Text 3"/>
          <p:cNvSpPr/>
          <p:nvPr/>
        </p:nvSpPr>
        <p:spPr>
          <a:xfrm>
            <a:off x="6244709" y="2909649"/>
            <a:ext cx="2972276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Image Processing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6244709" y="3371612"/>
            <a:ext cx="3710821" cy="1975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JPG format images resized to standardized 200×50 pixel dimensions, converted to grayscale, and normalized from [0-255] to [0-1] range for optimal neural network training.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0161270" y="2434233"/>
            <a:ext cx="205740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ela Gothic One Light" pitchFamily="34" charset="0"/>
                <a:ea typeface="Dela Gothic One Light" pitchFamily="34" charset="-122"/>
                <a:cs typeface="Dela Gothic One Light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0161270" y="2761059"/>
            <a:ext cx="3710821" cy="22860"/>
          </a:xfrm>
          <a:prstGeom prst="rect">
            <a:avLst/>
          </a:prstGeom>
          <a:solidFill>
            <a:srgbClr val="C91313"/>
          </a:solidFill>
          <a:ln/>
        </p:spPr>
      </p:sp>
      <p:sp>
        <p:nvSpPr>
          <p:cNvPr id="10" name="Text 7"/>
          <p:cNvSpPr/>
          <p:nvPr/>
        </p:nvSpPr>
        <p:spPr>
          <a:xfrm>
            <a:off x="10161270" y="2909649"/>
            <a:ext cx="2708196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Label Extraction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10161270" y="3371612"/>
            <a:ext cx="3710821" cy="1646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Ground truth labels extracted directly from image filenames, validated for consistency, and mapped to numerical indices (e.g., character 'A' mapped to index 0).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244709" y="5707618"/>
            <a:ext cx="205740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ela Gothic One Light" pitchFamily="34" charset="0"/>
                <a:ea typeface="Dela Gothic One Light" pitchFamily="34" charset="-122"/>
                <a:cs typeface="Dela Gothic One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44709" y="6034445"/>
            <a:ext cx="7627382" cy="22860"/>
          </a:xfrm>
          <a:prstGeom prst="rect">
            <a:avLst/>
          </a:prstGeom>
          <a:solidFill>
            <a:srgbClr val="C91313"/>
          </a:solidFill>
          <a:ln/>
        </p:spPr>
      </p:sp>
      <p:sp>
        <p:nvSpPr>
          <p:cNvPr id="14" name="Text 11"/>
          <p:cNvSpPr/>
          <p:nvPr/>
        </p:nvSpPr>
        <p:spPr>
          <a:xfrm>
            <a:off x="6244709" y="6183035"/>
            <a:ext cx="3444002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Train-Validation Split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6244709" y="6644997"/>
            <a:ext cx="7627382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Dataset divided into 90% training set (with 50% subsampling for computational efficiency) and 10% validation set to monitor generalization performance.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426012"/>
            <a:ext cx="896897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Pipeline Architecture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680216"/>
            <a:ext cx="6292572" cy="8551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Custom DataGenerator Implementation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58309" y="3751898"/>
            <a:ext cx="6292572" cy="1047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Built using 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highlight>
                  <a:srgbClr val="17171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keras.utils.Sequence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for memory-efficient, batched data loading with automatic shuffling. Handles variable-length CAPTCHA sequences up to 5 characters seamlessly.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994553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Generator Outputs: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5536168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Image tensors: (200×50×1) grayscale arrays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5958602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One-hot encoded labels with padding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309" y="6381036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Sequence length metadata for CTC alignment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587139" y="2707362"/>
            <a:ext cx="6292572" cy="3445193"/>
          </a:xfrm>
          <a:prstGeom prst="roundRect">
            <a:avLst>
              <a:gd name="adj" fmla="val 2641"/>
            </a:avLst>
          </a:prstGeom>
          <a:solidFill>
            <a:srgbClr val="171717"/>
          </a:solidFill>
          <a:ln/>
        </p:spPr>
      </p:sp>
      <p:sp>
        <p:nvSpPr>
          <p:cNvPr id="10" name="Shape 8"/>
          <p:cNvSpPr/>
          <p:nvPr/>
        </p:nvSpPr>
        <p:spPr>
          <a:xfrm>
            <a:off x="7576423" y="2707362"/>
            <a:ext cx="6314003" cy="3445193"/>
          </a:xfrm>
          <a:prstGeom prst="roundRect">
            <a:avLst>
              <a:gd name="adj" fmla="val 943"/>
            </a:avLst>
          </a:prstGeom>
          <a:solidFill>
            <a:srgbClr val="171717"/>
          </a:solidFill>
          <a:ln/>
        </p:spPr>
      </p:sp>
      <p:sp>
        <p:nvSpPr>
          <p:cNvPr id="11" name="Text 9"/>
          <p:cNvSpPr/>
          <p:nvPr/>
        </p:nvSpPr>
        <p:spPr>
          <a:xfrm>
            <a:off x="7792998" y="2869763"/>
            <a:ext cx="5880854" cy="31203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highlight>
                  <a:srgbClr val="17171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def __getitem__(self, index): batch_indices = self.indices[ index * self.batch_size: (index + 1) * self.batch_size ] X, y = self.__data_generation( batch_indices ) return X, y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98333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CRNN Model Architecture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733675"/>
            <a:ext cx="3705344" cy="2668072"/>
          </a:xfrm>
          <a:prstGeom prst="roundRect">
            <a:avLst>
              <a:gd name="adj" fmla="val 3411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2504" y="295787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CNN Backbone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82504" y="3444002"/>
            <a:ext cx="3256955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Two convolutional blocks with 32 and 64 filters respectively, followed by MaxPooling layers that downsample spatial dimensions by factor of 4.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0228" y="2733675"/>
            <a:ext cx="3705463" cy="2668072"/>
          </a:xfrm>
          <a:prstGeom prst="roundRect">
            <a:avLst>
              <a:gd name="adj" fmla="val 3411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04423" y="295787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Recurrent Layer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04423" y="3444002"/>
            <a:ext cx="3257074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Bidirectional LSTM with 128→64 units, return_sequences enabled, and dropout rates of 0.2-0.25 for regularization and overfitting prevention.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5618321"/>
            <a:ext cx="7627382" cy="1627942"/>
          </a:xfrm>
          <a:prstGeom prst="roundRect">
            <a:avLst>
              <a:gd name="adj" fmla="val 559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2504" y="584251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CTC Output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2504" y="6328648"/>
            <a:ext cx="717899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Dense softmax layer with (num_chars+1) outputs feeding into CTC Loss layer for alignment-free sequence prediction.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664488"/>
            <a:ext cx="13113782" cy="1353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Training Configuration &amp; Hyperparameters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58309" y="2532936"/>
            <a:ext cx="5610106" cy="406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Optimizer Comparison Study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758309" y="3144917"/>
            <a:ext cx="6986588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 evaluated three optimization algorithms to identify the most effective training strategy: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58309" y="3988713"/>
            <a:ext cx="6986588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SGD: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Learning rate 0.002, momentum 0.9, gradient clipping (clipnorm=5)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58309" y="4719399"/>
            <a:ext cx="6986588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Adam: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Adaptive learning with default parameters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58309" y="5120759"/>
            <a:ext cx="6986588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RMSprop: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Moving average gradient descent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58309" y="5635228"/>
            <a:ext cx="6986588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Training Setup: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Batch size 32, maximum 30 epochs, EarlyStopping with patience=5 to prevent overfitting.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8254722" y="2558653"/>
            <a:ext cx="5624989" cy="3601879"/>
          </a:xfrm>
          <a:prstGeom prst="roundRect">
            <a:avLst>
              <a:gd name="adj" fmla="val 2400"/>
            </a:avLst>
          </a:prstGeom>
          <a:solidFill>
            <a:srgbClr val="171717"/>
          </a:solidFill>
          <a:ln/>
        </p:spPr>
      </p:sp>
      <p:sp>
        <p:nvSpPr>
          <p:cNvPr id="10" name="Shape 8"/>
          <p:cNvSpPr/>
          <p:nvPr/>
        </p:nvSpPr>
        <p:spPr>
          <a:xfrm>
            <a:off x="8244483" y="2558653"/>
            <a:ext cx="5645468" cy="3601879"/>
          </a:xfrm>
          <a:prstGeom prst="roundRect">
            <a:avLst>
              <a:gd name="adj" fmla="val 857"/>
            </a:avLst>
          </a:prstGeom>
          <a:solidFill>
            <a:srgbClr val="171717"/>
          </a:solidFill>
          <a:ln/>
        </p:spPr>
      </p:sp>
      <p:sp>
        <p:nvSpPr>
          <p:cNvPr id="11" name="Text 9"/>
          <p:cNvSpPr/>
          <p:nvPr/>
        </p:nvSpPr>
        <p:spPr>
          <a:xfrm>
            <a:off x="8450223" y="2712958"/>
            <a:ext cx="5233988" cy="3293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highlight>
                  <a:srgbClr val="17171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optimizer = SGD(    learning_rate=0.002,    momentum=0.9,    clipnorm=5.0)model.compile(    optimizer=optimizer,    loss=ctc_loss)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254722" y="6391989"/>
            <a:ext cx="5624989" cy="987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CTC Loss eliminates need for character-level alignment supervision by handling variable-length sequence mapping automatically.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904286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Training Performance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3654623"/>
            <a:ext cx="762738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Training and validation loss curves demonstrate convergence behavior across different optimizers. All three approaches show steady improvement, with validation loss stabilizing around epochs 20-25, indicating successful model learning without significant overfitting.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4709" y="5285184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Key Observation: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Adam optimizer achieved fastest convergence while maintaining competitive final validation loss, making it the preferred choice for this sequence recognition task.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9712" y="432078"/>
            <a:ext cx="10933748" cy="5167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SGD Training Results - Full Epoch Breakdown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549712" y="1341358"/>
            <a:ext cx="2480072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Summary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549712" y="1808321"/>
            <a:ext cx="657391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Total epochs completed: 30/30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549712" y="2200870"/>
            <a:ext cx="657391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Final training loss: 170.4224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49712" y="2593419"/>
            <a:ext cx="657391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Final validation loss: 145.5834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549712" y="2985968"/>
            <a:ext cx="657391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Total training time: ~4,500 seconds (75 minutes)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549712" y="3394234"/>
            <a:ext cx="2480072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Key Milestones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549712" y="3861197"/>
            <a:ext cx="657391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Epoch 1: loss 693.3055 → val_loss 668.5797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549712" y="4167307"/>
            <a:ext cx="657391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Epoch 5: loss 539.9130 → val_loss 502.3946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549712" y="4473416"/>
            <a:ext cx="657391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Epoch 10: loss 376.4460 → val_loss 342.1677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549712" y="4779526"/>
            <a:ext cx="657391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Epoch 15: loss 287.4702 → val_loss 253.9253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549712" y="5085636"/>
            <a:ext cx="657391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Epoch 20: loss 231.7423 → val_loss 199.6609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549712" y="5391745"/>
            <a:ext cx="657391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Epoch 25: loss 197.7676 → val_loss 169.8297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549712" y="5697855"/>
            <a:ext cx="657391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Epoch 30: loss 170.4224 → val_loss 145.5834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549712" y="6106120"/>
            <a:ext cx="2480072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Observations</a:t>
            </a:r>
            <a:endParaRPr lang="en-US" sz="1950" dirty="0"/>
          </a:p>
        </p:txBody>
      </p:sp>
      <p:sp>
        <p:nvSpPr>
          <p:cNvPr id="17" name="Text 15"/>
          <p:cNvSpPr/>
          <p:nvPr/>
        </p:nvSpPr>
        <p:spPr>
          <a:xfrm>
            <a:off x="549712" y="6573083"/>
            <a:ext cx="657391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Steady convergence across all 30 epochs</a:t>
            </a:r>
            <a:endParaRPr lang="en-US" sz="1200" dirty="0"/>
          </a:p>
        </p:txBody>
      </p:sp>
      <p:sp>
        <p:nvSpPr>
          <p:cNvPr id="18" name="Text 16"/>
          <p:cNvSpPr/>
          <p:nvPr/>
        </p:nvSpPr>
        <p:spPr>
          <a:xfrm>
            <a:off x="549712" y="6879193"/>
            <a:ext cx="657391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Consistent loss reduction with no plateauing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549712" y="7185303"/>
            <a:ext cx="657391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Validation loss stabilization after epoch 20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549712" y="7491413"/>
            <a:ext cx="657391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 signs of overfitting (training and validation losses track closely)</a:t>
            </a:r>
            <a:endParaRPr lang="en-US" sz="1200" dirty="0"/>
          </a:p>
        </p:txBody>
      </p:sp>
      <p:pic>
        <p:nvPicPr>
          <p:cNvPr id="2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14392" y="1361003"/>
            <a:ext cx="6573917" cy="262235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7587" y="548045"/>
            <a:ext cx="6204704" cy="4260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Optimizer Comparison Results</a:t>
            </a:r>
            <a:endParaRPr lang="en-US" sz="2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7587" y="1233130"/>
            <a:ext cx="8602861" cy="442876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459956" y="5661898"/>
            <a:ext cx="129540" cy="129540"/>
          </a:xfrm>
          <a:prstGeom prst="roundRect">
            <a:avLst>
              <a:gd name="adj" fmla="val 14118"/>
            </a:avLst>
          </a:prstGeom>
          <a:solidFill>
            <a:srgbClr val="C41313"/>
          </a:solidFill>
          <a:ln/>
        </p:spPr>
      </p:sp>
      <p:sp>
        <p:nvSpPr>
          <p:cNvPr id="5" name="Text 2"/>
          <p:cNvSpPr/>
          <p:nvPr/>
        </p:nvSpPr>
        <p:spPr>
          <a:xfrm>
            <a:off x="3650456" y="5661898"/>
            <a:ext cx="1272302" cy="129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10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Convergence Epochs</a:t>
            </a:r>
            <a:endParaRPr lang="en-US" sz="1000" dirty="0"/>
          </a:p>
        </p:txBody>
      </p:sp>
      <p:sp>
        <p:nvSpPr>
          <p:cNvPr id="6" name="Shape 3"/>
          <p:cNvSpPr/>
          <p:nvPr/>
        </p:nvSpPr>
        <p:spPr>
          <a:xfrm>
            <a:off x="5075158" y="5661898"/>
            <a:ext cx="129540" cy="129540"/>
          </a:xfrm>
          <a:prstGeom prst="roundRect">
            <a:avLst>
              <a:gd name="adj" fmla="val 14118"/>
            </a:avLst>
          </a:prstGeom>
          <a:solidFill>
            <a:srgbClr val="F16C6C"/>
          </a:solidFill>
          <a:ln/>
        </p:spPr>
      </p:sp>
      <p:sp>
        <p:nvSpPr>
          <p:cNvPr id="7" name="Text 4"/>
          <p:cNvSpPr/>
          <p:nvPr/>
        </p:nvSpPr>
        <p:spPr>
          <a:xfrm>
            <a:off x="5265658" y="5661898"/>
            <a:ext cx="1407557" cy="129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10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Training Time (minutes)</a:t>
            </a:r>
            <a:endParaRPr lang="en-US" sz="1000" dirty="0"/>
          </a:p>
        </p:txBody>
      </p:sp>
      <p:sp>
        <p:nvSpPr>
          <p:cNvPr id="8" name="Shape 5"/>
          <p:cNvSpPr/>
          <p:nvPr/>
        </p:nvSpPr>
        <p:spPr>
          <a:xfrm>
            <a:off x="697587" y="6196370"/>
            <a:ext cx="4325303" cy="1911906"/>
          </a:xfrm>
          <a:prstGeom prst="roundRect">
            <a:avLst>
              <a:gd name="adj" fmla="val 2846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834747" y="6333530"/>
            <a:ext cx="388620" cy="388620"/>
          </a:xfrm>
          <a:prstGeom prst="roundRect">
            <a:avLst>
              <a:gd name="adj" fmla="val 23527059"/>
            </a:avLst>
          </a:prstGeom>
          <a:solidFill>
            <a:srgbClr val="C91313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1665" y="6440448"/>
            <a:ext cx="174784" cy="174784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834747" y="6851690"/>
            <a:ext cx="1912263" cy="213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Adam: Best Overall</a:t>
            </a:r>
            <a:endParaRPr lang="en-US" sz="1300" dirty="0"/>
          </a:p>
        </p:txBody>
      </p:sp>
      <p:sp>
        <p:nvSpPr>
          <p:cNvPr id="12" name="Text 8"/>
          <p:cNvSpPr/>
          <p:nvPr/>
        </p:nvSpPr>
        <p:spPr>
          <a:xfrm>
            <a:off x="834747" y="7142440"/>
            <a:ext cx="4050982" cy="6215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Fastest convergence in just 15 epochs with competitive accuracy, optimal balance of speed and performance for CAPTCHA recognition tasks.</a:t>
            </a:r>
            <a:endParaRPr lang="en-US" sz="1000" dirty="0"/>
          </a:p>
        </p:txBody>
      </p:sp>
      <p:sp>
        <p:nvSpPr>
          <p:cNvPr id="13" name="Shape 9"/>
          <p:cNvSpPr/>
          <p:nvPr/>
        </p:nvSpPr>
        <p:spPr>
          <a:xfrm>
            <a:off x="5152430" y="6196370"/>
            <a:ext cx="4325422" cy="1911906"/>
          </a:xfrm>
          <a:prstGeom prst="roundRect">
            <a:avLst>
              <a:gd name="adj" fmla="val 2846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5289590" y="6333530"/>
            <a:ext cx="388620" cy="388620"/>
          </a:xfrm>
          <a:prstGeom prst="roundRect">
            <a:avLst>
              <a:gd name="adj" fmla="val 23527059"/>
            </a:avLst>
          </a:prstGeom>
          <a:solidFill>
            <a:srgbClr val="C91313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96508" y="6440448"/>
            <a:ext cx="174784" cy="174784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5289590" y="6851690"/>
            <a:ext cx="3010019" cy="213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SGD: Full Training Completion</a:t>
            </a:r>
            <a:endParaRPr lang="en-US" sz="1300" dirty="0"/>
          </a:p>
        </p:txBody>
      </p:sp>
      <p:sp>
        <p:nvSpPr>
          <p:cNvPr id="17" name="Text 12"/>
          <p:cNvSpPr/>
          <p:nvPr/>
        </p:nvSpPr>
        <p:spPr>
          <a:xfrm>
            <a:off x="5289590" y="7142440"/>
            <a:ext cx="4051102" cy="8286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Achieved convergence across all 30 epochs with steady loss reduction, requiring 75 minutes total training time. Demonstrates reliable performance with momentum and gradient clipping despite longer training duration.</a:t>
            </a:r>
            <a:endParaRPr lang="en-US" sz="1000" dirty="0"/>
          </a:p>
        </p:txBody>
      </p:sp>
      <p:sp>
        <p:nvSpPr>
          <p:cNvPr id="18" name="Shape 13"/>
          <p:cNvSpPr/>
          <p:nvPr/>
        </p:nvSpPr>
        <p:spPr>
          <a:xfrm>
            <a:off x="9607391" y="6196370"/>
            <a:ext cx="4325422" cy="1911906"/>
          </a:xfrm>
          <a:prstGeom prst="roundRect">
            <a:avLst>
              <a:gd name="adj" fmla="val 2846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9744551" y="6333530"/>
            <a:ext cx="388620" cy="388620"/>
          </a:xfrm>
          <a:prstGeom prst="roundRect">
            <a:avLst>
              <a:gd name="adj" fmla="val 23527059"/>
            </a:avLst>
          </a:prstGeom>
          <a:solidFill>
            <a:srgbClr val="C91313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851469" y="6440448"/>
            <a:ext cx="174784" cy="174784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9744551" y="6851690"/>
            <a:ext cx="2484001" cy="213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RMSprop: Middle Ground</a:t>
            </a:r>
            <a:endParaRPr lang="en-US" sz="1300" dirty="0"/>
          </a:p>
        </p:txBody>
      </p:sp>
      <p:sp>
        <p:nvSpPr>
          <p:cNvPr id="22" name="Text 16"/>
          <p:cNvSpPr/>
          <p:nvPr/>
        </p:nvSpPr>
        <p:spPr>
          <a:xfrm>
            <a:off x="9744551" y="7142440"/>
            <a:ext cx="4051102" cy="4143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Moderate convergence speed and training time, adaptive learning rate provides consistent intermediate-level performance.</a:t>
            </a:r>
            <a:endParaRPr lang="en-US" sz="1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2025-12-04T14:30:00Z</dcterms:created>
  <dcterms:modified xsi:type="dcterms:W3CDTF">2025-12-04T14:30:00Z</dcterms:modified>
</cp:coreProperties>
</file>